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6" r:id="rId5"/>
    <p:sldId id="259" r:id="rId6"/>
    <p:sldId id="258" r:id="rId7"/>
    <p:sldId id="266" r:id="rId8"/>
    <p:sldId id="265" r:id="rId9"/>
    <p:sldId id="264" r:id="rId10"/>
    <p:sldId id="263" r:id="rId11"/>
    <p:sldId id="270" r:id="rId12"/>
    <p:sldId id="271" r:id="rId13"/>
    <p:sldId id="269" r:id="rId14"/>
    <p:sldId id="281" r:id="rId15"/>
    <p:sldId id="282" r:id="rId16"/>
    <p:sldId id="267" r:id="rId17"/>
    <p:sldId id="262" r:id="rId18"/>
    <p:sldId id="268" r:id="rId19"/>
    <p:sldId id="274" r:id="rId20"/>
    <p:sldId id="275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600" y="3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FF10-97E2-4542-89DD-4FE02696DB22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40AA2-8B66-431E-BD0C-9938D769C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625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FF10-97E2-4542-89DD-4FE02696DB22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40AA2-8B66-431E-BD0C-9938D769C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22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FF10-97E2-4542-89DD-4FE02696DB22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40AA2-8B66-431E-BD0C-9938D769C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28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David" panose="020E0502060401010101" pitchFamily="34" charset="-79"/>
                <a:cs typeface="David" panose="020E0502060401010101" pitchFamily="34" charset="-79"/>
              </a:defRPr>
            </a:lvl1pPr>
            <a:lvl2pPr>
              <a:defRPr>
                <a:latin typeface="David" panose="020E0502060401010101" pitchFamily="34" charset="-79"/>
                <a:cs typeface="David" panose="020E0502060401010101" pitchFamily="34" charset="-79"/>
              </a:defRPr>
            </a:lvl2pPr>
            <a:lvl3pPr>
              <a:defRPr>
                <a:latin typeface="David" panose="020E0502060401010101" pitchFamily="34" charset="-79"/>
                <a:cs typeface="David" panose="020E0502060401010101" pitchFamily="34" charset="-79"/>
              </a:defRPr>
            </a:lvl3pPr>
            <a:lvl4pPr>
              <a:defRPr>
                <a:latin typeface="David" panose="020E0502060401010101" pitchFamily="34" charset="-79"/>
                <a:cs typeface="David" panose="020E0502060401010101" pitchFamily="34" charset="-79"/>
              </a:defRPr>
            </a:lvl4pPr>
            <a:lvl5pPr>
              <a:defRPr>
                <a:latin typeface="David" panose="020E0502060401010101" pitchFamily="34" charset="-79"/>
                <a:cs typeface="David" panose="020E0502060401010101" pitchFamily="34" charset="-79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FF10-97E2-4542-89DD-4FE02696DB22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40AA2-8B66-431E-BD0C-9938D769C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2615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FF10-97E2-4542-89DD-4FE02696DB22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40AA2-8B66-431E-BD0C-9938D769C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58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FF10-97E2-4542-89DD-4FE02696DB22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40AA2-8B66-431E-BD0C-9938D769C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726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FF10-97E2-4542-89DD-4FE02696DB22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40AA2-8B66-431E-BD0C-9938D769C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27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FF10-97E2-4542-89DD-4FE02696DB22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40AA2-8B66-431E-BD0C-9938D769C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59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FF10-97E2-4542-89DD-4FE02696DB22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40AA2-8B66-431E-BD0C-9938D769C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468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FF10-97E2-4542-89DD-4FE02696DB22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40AA2-8B66-431E-BD0C-9938D769C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11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FF10-97E2-4542-89DD-4FE02696DB22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40AA2-8B66-431E-BD0C-9938D769C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59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9CFF10-97E2-4542-89DD-4FE02696DB22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40AA2-8B66-431E-BD0C-9938D769C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87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90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0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"/>
            <a:ext cx="12192000" cy="68573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1419" y="2079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Introduction to Machine Learning and Artificial Intelligence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86502" y="2803207"/>
            <a:ext cx="9144000" cy="1655762"/>
          </a:xfrm>
        </p:spPr>
        <p:txBody>
          <a:bodyPr/>
          <a:lstStyle/>
          <a:p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Presented by: Moran Davoodi</a:t>
            </a:r>
          </a:p>
        </p:txBody>
      </p:sp>
    </p:spTree>
    <p:extLst>
      <p:ext uri="{BB962C8B-B14F-4D97-AF65-F5344CB8AC3E}">
        <p14:creationId xmlns:p14="http://schemas.microsoft.com/office/powerpoint/2010/main" val="61729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114" b="16209"/>
          <a:stretch/>
        </p:blipFill>
        <p:spPr>
          <a:xfrm>
            <a:off x="3669391" y="2676364"/>
            <a:ext cx="4853217" cy="26498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stop here?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133" y="2244962"/>
            <a:ext cx="8596312" cy="351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7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5064" y="352473"/>
            <a:ext cx="10515600" cy="1325563"/>
          </a:xfrm>
        </p:spPr>
        <p:txBody>
          <a:bodyPr/>
          <a:lstStyle/>
          <a:p>
            <a:r>
              <a:rPr lang="en-US" dirty="0" smtClean="0"/>
              <a:t>Mimicking our brain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6693" r="50470" b="3086"/>
          <a:stretch/>
        </p:blipFill>
        <p:spPr>
          <a:xfrm>
            <a:off x="1125290" y="1763222"/>
            <a:ext cx="3464408" cy="1971070"/>
          </a:xfrm>
          <a:prstGeom prst="rect">
            <a:avLst/>
          </a:prstGeom>
        </p:spPr>
      </p:pic>
      <p:pic>
        <p:nvPicPr>
          <p:cNvPr id="10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796" y="3991387"/>
            <a:ext cx="3146907" cy="2122902"/>
          </a:xfrm>
          <a:prstGeom prst="rect">
            <a:avLst/>
          </a:prstGeom>
        </p:spPr>
      </p:pic>
      <p:pic>
        <p:nvPicPr>
          <p:cNvPr id="11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650" y="4022724"/>
            <a:ext cx="3553018" cy="2060228"/>
          </a:xfrm>
          <a:prstGeom prst="rect">
            <a:avLst/>
          </a:prstGeom>
        </p:spPr>
      </p:pic>
      <p:sp>
        <p:nvSpPr>
          <p:cNvPr id="12" name="Notched Right Arrow 11"/>
          <p:cNvSpPr/>
          <p:nvPr/>
        </p:nvSpPr>
        <p:spPr>
          <a:xfrm>
            <a:off x="5439205" y="2762809"/>
            <a:ext cx="656795" cy="222265"/>
          </a:xfrm>
          <a:prstGeom prst="notched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Notched Right Arrow 34"/>
          <p:cNvSpPr/>
          <p:nvPr/>
        </p:nvSpPr>
        <p:spPr>
          <a:xfrm>
            <a:off x="5439204" y="5145165"/>
            <a:ext cx="656795" cy="222265"/>
          </a:xfrm>
          <a:prstGeom prst="notched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114" b="16209"/>
          <a:stretch/>
        </p:blipFill>
        <p:spPr>
          <a:xfrm>
            <a:off x="6451927" y="1921109"/>
            <a:ext cx="3240714" cy="176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680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92"/>
          <a:stretch/>
        </p:blipFill>
        <p:spPr>
          <a:xfrm>
            <a:off x="111667" y="2221628"/>
            <a:ext cx="6363630" cy="31847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feature engineering to representation learning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81692" y="2354286"/>
            <a:ext cx="5769568" cy="44230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7" y="2221627"/>
            <a:ext cx="5315056" cy="318473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438892" y="3132557"/>
            <a:ext cx="413268" cy="256923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5438892" y="3911367"/>
            <a:ext cx="413268" cy="256923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3"/>
          <a:srcRect t="10037" r="90389" b="54085"/>
          <a:stretch/>
        </p:blipFill>
        <p:spPr>
          <a:xfrm>
            <a:off x="5818731" y="2854198"/>
            <a:ext cx="546674" cy="15644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491916" y="5832909"/>
                <a:ext cx="2868327" cy="46166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David" panose="020E0502060401010101" pitchFamily="34" charset="-79"/>
                    <a:cs typeface="David" panose="020E0502060401010101" pitchFamily="34" charset="-79"/>
                  </a:rPr>
                  <a:t>Investing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400" dirty="0" smtClean="0">
                    <a:latin typeface="David" panose="020E0502060401010101" pitchFamily="34" charset="-79"/>
                    <a:cs typeface="David" panose="020E0502060401010101" pitchFamily="34" charset="-79"/>
                  </a:rPr>
                  <a:t> Wasting </a:t>
                </a:r>
                <a:endParaRPr lang="en-US" sz="2400" dirty="0">
                  <a:latin typeface="David" panose="020E0502060401010101" pitchFamily="34" charset="-79"/>
                  <a:cs typeface="David" panose="020E0502060401010101" pitchFamily="34" charset="-79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916" y="5832909"/>
                <a:ext cx="2868327" cy="461665"/>
              </a:xfrm>
              <a:prstGeom prst="rect">
                <a:avLst/>
              </a:prstGeom>
              <a:blipFill>
                <a:blip r:embed="rId5"/>
                <a:stretch>
                  <a:fillRect l="-3178" t="-8974" b="-26923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5438892" y="2882229"/>
            <a:ext cx="5222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David" panose="020E0502060401010101" pitchFamily="34" charset="-79"/>
                <a:cs typeface="David" panose="020E0502060401010101" pitchFamily="34" charset="-79"/>
              </a:rPr>
              <a:t>PSD</a:t>
            </a:r>
            <a:endParaRPr lang="en-US" sz="10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15713" y="3705633"/>
            <a:ext cx="432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David" panose="020E0502060401010101" pitchFamily="34" charset="-79"/>
                <a:cs typeface="David" panose="020E0502060401010101" pitchFamily="34" charset="-79"/>
              </a:rPr>
              <a:t>STD</a:t>
            </a:r>
            <a:endParaRPr lang="en-US" sz="10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5289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  <p:bldP spid="7" grpId="0" animBg="1"/>
      <p:bldP spid="10" grpId="0"/>
      <p:bldP spid="10" grpId="1"/>
      <p:bldP spid="11" grpId="0"/>
      <p:bldP spid="11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87" y="388962"/>
            <a:ext cx="6363630" cy="3689968"/>
          </a:xfrm>
        </p:spPr>
      </p:pic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44"/>
          <a:stretch/>
        </p:blipFill>
        <p:spPr>
          <a:xfrm>
            <a:off x="7076786" y="1032387"/>
            <a:ext cx="2949052" cy="2492038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92" y="3839279"/>
            <a:ext cx="7702286" cy="261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6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with Python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878" y="1299410"/>
            <a:ext cx="5884244" cy="5558589"/>
          </a:xfrm>
        </p:spPr>
      </p:pic>
    </p:spTree>
    <p:extLst>
      <p:ext uri="{BB962C8B-B14F-4D97-AF65-F5344CB8AC3E}">
        <p14:creationId xmlns:p14="http://schemas.microsoft.com/office/powerpoint/2010/main" val="391562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for NN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947" y="1645102"/>
            <a:ext cx="5163092" cy="5212898"/>
          </a:xfrm>
        </p:spPr>
      </p:pic>
    </p:spTree>
    <p:extLst>
      <p:ext uri="{BB962C8B-B14F-4D97-AF65-F5344CB8AC3E}">
        <p14:creationId xmlns:p14="http://schemas.microsoft.com/office/powerpoint/2010/main" val="271544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305844"/>
            <a:ext cx="7772400" cy="3390900"/>
          </a:xfrm>
        </p:spPr>
      </p:pic>
    </p:spTree>
    <p:extLst>
      <p:ext uri="{BB962C8B-B14F-4D97-AF65-F5344CB8AC3E}">
        <p14:creationId xmlns:p14="http://schemas.microsoft.com/office/powerpoint/2010/main" val="50563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936058"/>
            <a:ext cx="4802458" cy="4985884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9174"/>
            <a:ext cx="5761462" cy="3548290"/>
          </a:xfrm>
          <a:prstGeom prst="rect">
            <a:avLst/>
          </a:prstGeom>
        </p:spPr>
      </p:pic>
      <p:sp>
        <p:nvSpPr>
          <p:cNvPr id="8" name="Equal 7"/>
          <p:cNvSpPr/>
          <p:nvPr/>
        </p:nvSpPr>
        <p:spPr>
          <a:xfrm>
            <a:off x="5959397" y="2867936"/>
            <a:ext cx="841917" cy="83076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27" b="21979"/>
          <a:stretch/>
        </p:blipFill>
        <p:spPr>
          <a:xfrm>
            <a:off x="0" y="-6025"/>
            <a:ext cx="12192000" cy="687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48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895" y="1763384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0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 should </a:t>
            </a:r>
            <a:r>
              <a:rPr lang="en-US" b="1" dirty="0" smtClean="0"/>
              <a:t>not</a:t>
            </a:r>
            <a:r>
              <a:rPr lang="en-US" dirty="0" smtClean="0"/>
              <a:t> throw away engineering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05" r="73794"/>
          <a:stretch/>
        </p:blipFill>
        <p:spPr>
          <a:xfrm>
            <a:off x="315028" y="2454131"/>
            <a:ext cx="3112497" cy="2790395"/>
          </a:xfrm>
        </p:spPr>
      </p:pic>
      <p:pic>
        <p:nvPicPr>
          <p:cNvPr id="8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99"/>
          <a:stretch/>
        </p:blipFill>
        <p:spPr>
          <a:xfrm>
            <a:off x="315028" y="1828924"/>
            <a:ext cx="3206887" cy="3415602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68" r="4702"/>
          <a:stretch/>
        </p:blipFill>
        <p:spPr>
          <a:xfrm>
            <a:off x="315028" y="2418735"/>
            <a:ext cx="11318500" cy="2825792"/>
          </a:xfrm>
          <a:prstGeom prst="rect">
            <a:avLst/>
          </a:prstGeom>
        </p:spPr>
      </p:pic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28" y="1828925"/>
            <a:ext cx="11876972" cy="341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21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avid" panose="020E0502060401010101" pitchFamily="34" charset="-79"/>
                <a:cs typeface="David" panose="020E0502060401010101" pitchFamily="34" charset="-79"/>
              </a:rPr>
              <a:t>What is learning?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82393" y="2548788"/>
            <a:ext cx="9881756" cy="2276884"/>
          </a:xfrm>
          <a:prstGeom prst="roundRect">
            <a:avLst>
              <a:gd name="adj" fmla="val 7493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 smtClean="0">
                <a:solidFill>
                  <a:schemeClr val="accent2">
                    <a:lumMod val="75000"/>
                  </a:schemeClr>
                </a:solidFill>
                <a:latin typeface="Arsenal" panose="02010504060200020004" pitchFamily="50" charset="0"/>
              </a:rPr>
              <a:t>Learning is a </a:t>
            </a: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Arsenal" panose="02010504060200020004" pitchFamily="50" charset="0"/>
              </a:rPr>
              <a:t>process that leads to </a:t>
            </a:r>
            <a:r>
              <a:rPr lang="en-US" sz="4000" b="1" i="1" dirty="0">
                <a:solidFill>
                  <a:schemeClr val="accent2">
                    <a:lumMod val="75000"/>
                  </a:schemeClr>
                </a:solidFill>
                <a:latin typeface="Arsenal" panose="02010504060200020004" pitchFamily="50" charset="0"/>
              </a:rPr>
              <a:t>change</a:t>
            </a: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Arsenal" panose="02010504060200020004" pitchFamily="50" charset="0"/>
              </a:rPr>
              <a:t>, which occurs as a result of </a:t>
            </a:r>
            <a:r>
              <a:rPr lang="en-US" sz="4000" b="1" i="1" dirty="0">
                <a:solidFill>
                  <a:schemeClr val="accent2">
                    <a:lumMod val="75000"/>
                  </a:schemeClr>
                </a:solidFill>
                <a:latin typeface="Arsenal" panose="02010504060200020004" pitchFamily="50" charset="0"/>
              </a:rPr>
              <a:t>experience</a:t>
            </a: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Arsenal" panose="02010504060200020004" pitchFamily="50" charset="0"/>
              </a:rPr>
              <a:t> and increases the potential of improved </a:t>
            </a:r>
            <a:r>
              <a:rPr lang="en-US" sz="4000" b="1" i="1" dirty="0">
                <a:solidFill>
                  <a:schemeClr val="accent2">
                    <a:lumMod val="75000"/>
                  </a:schemeClr>
                </a:solidFill>
                <a:latin typeface="Arsenal" panose="02010504060200020004" pitchFamily="50" charset="0"/>
              </a:rPr>
              <a:t>performance</a:t>
            </a:r>
          </a:p>
        </p:txBody>
      </p:sp>
      <p:sp>
        <p:nvSpPr>
          <p:cNvPr id="8" name="Multiply 7"/>
          <p:cNvSpPr/>
          <p:nvPr/>
        </p:nvSpPr>
        <p:spPr>
          <a:xfrm>
            <a:off x="5604388" y="3254304"/>
            <a:ext cx="1162172" cy="1033860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982393" y="2548788"/>
            <a:ext cx="9881756" cy="2276884"/>
          </a:xfrm>
          <a:prstGeom prst="roundRect">
            <a:avLst>
              <a:gd name="adj" fmla="val 7493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 smtClean="0">
                <a:solidFill>
                  <a:schemeClr val="accent2">
                    <a:lumMod val="75000"/>
                  </a:schemeClr>
                </a:solidFill>
                <a:latin typeface="Arsenal" panose="02010504060200020004" pitchFamily="50" charset="0"/>
              </a:rPr>
              <a:t>Learning is a </a:t>
            </a: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Arsenal" panose="02010504060200020004" pitchFamily="50" charset="0"/>
              </a:rPr>
              <a:t>process that leads to </a:t>
            </a:r>
            <a:r>
              <a:rPr lang="en-US" sz="4000" b="1" i="1" dirty="0">
                <a:solidFill>
                  <a:schemeClr val="accent2">
                    <a:lumMod val="75000"/>
                  </a:schemeClr>
                </a:solidFill>
                <a:latin typeface="Arsenal" panose="02010504060200020004" pitchFamily="50" charset="0"/>
              </a:rPr>
              <a:t>change</a:t>
            </a: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Arsenal" panose="02010504060200020004" pitchFamily="50" charset="0"/>
              </a:rPr>
              <a:t>, which occurs as a result of </a:t>
            </a:r>
            <a:r>
              <a:rPr lang="en-US" sz="4000" b="1" dirty="0" smtClean="0">
                <a:solidFill>
                  <a:schemeClr val="accent2">
                    <a:lumMod val="75000"/>
                  </a:schemeClr>
                </a:solidFill>
                <a:latin typeface="Arsenal" panose="02010504060200020004" pitchFamily="50" charset="0"/>
              </a:rPr>
              <a:t>running through </a:t>
            </a:r>
            <a:r>
              <a:rPr lang="en-US" sz="4000" b="1" i="1" dirty="0" smtClean="0">
                <a:solidFill>
                  <a:schemeClr val="accent2">
                    <a:lumMod val="75000"/>
                  </a:schemeClr>
                </a:solidFill>
                <a:latin typeface="Arsenal" panose="02010504060200020004" pitchFamily="50" charset="0"/>
              </a:rPr>
              <a:t>data</a:t>
            </a:r>
            <a:r>
              <a:rPr lang="en-US" sz="4000" b="1" dirty="0" smtClean="0">
                <a:solidFill>
                  <a:schemeClr val="accent2">
                    <a:lumMod val="75000"/>
                  </a:schemeClr>
                </a:solidFill>
                <a:latin typeface="Arsenal" panose="02010504060200020004" pitchFamily="50" charset="0"/>
              </a:rPr>
              <a:t> </a:t>
            </a: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Arsenal" panose="02010504060200020004" pitchFamily="50" charset="0"/>
              </a:rPr>
              <a:t>and increases the potential of improved </a:t>
            </a:r>
            <a:r>
              <a:rPr lang="en-US" sz="4000" b="1" i="1" dirty="0">
                <a:solidFill>
                  <a:schemeClr val="accent2">
                    <a:lumMod val="75000"/>
                  </a:schemeClr>
                </a:solidFill>
                <a:latin typeface="Arsenal" panose="02010504060200020004" pitchFamily="50" charset="0"/>
              </a:rPr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226824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24"/>
          <a:stretch/>
        </p:blipFill>
        <p:spPr>
          <a:xfrm>
            <a:off x="902770" y="168940"/>
            <a:ext cx="3586639" cy="3866220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4255"/>
            <a:ext cx="10138688" cy="3866220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859" y="3447122"/>
            <a:ext cx="8762510" cy="34025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11700" y="3429000"/>
            <a:ext cx="82059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11700" y="6498430"/>
            <a:ext cx="82059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11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9" grpId="0" animBg="1"/>
      <p:bldP spid="9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403" y="1303405"/>
            <a:ext cx="6125582" cy="539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41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6"/>
          <a:stretch/>
        </p:blipFill>
        <p:spPr>
          <a:xfrm>
            <a:off x="1729917" y="2206854"/>
            <a:ext cx="2217420" cy="31590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7"/>
          <a:stretch/>
        </p:blipFill>
        <p:spPr>
          <a:xfrm>
            <a:off x="3954556" y="2274571"/>
            <a:ext cx="2148840" cy="28868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2"/>
          <a:stretch/>
        </p:blipFill>
        <p:spPr>
          <a:xfrm>
            <a:off x="6096000" y="2152747"/>
            <a:ext cx="2068830" cy="31749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830" y="1992728"/>
            <a:ext cx="2331944" cy="333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9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16" y="0"/>
            <a:ext cx="4938188" cy="33104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05" y="3196204"/>
            <a:ext cx="5187359" cy="37287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" r="5533"/>
          <a:stretch/>
        </p:blipFill>
        <p:spPr>
          <a:xfrm>
            <a:off x="5911721" y="3625433"/>
            <a:ext cx="5212822" cy="32576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006" y="0"/>
            <a:ext cx="5619794" cy="349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10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4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avid" panose="020E0502060401010101" pitchFamily="34" charset="-79"/>
                <a:cs typeface="David" panose="020E0502060401010101" pitchFamily="34" charset="-79"/>
              </a:rPr>
              <a:t>How do we learn?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096000" y="4116363"/>
                <a:ext cx="1960757" cy="384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David" panose="020E0502060401010101" pitchFamily="34" charset="-79"/>
                    <a:cs typeface="David" panose="020E0502060401010101" pitchFamily="34" charset="-79"/>
                  </a:rPr>
                  <a:t>Fix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 smtClean="0">
                    <a:latin typeface="David" panose="020E0502060401010101" pitchFamily="34" charset="-79"/>
                    <a:cs typeface="David" panose="020E0502060401010101" pitchFamily="34" charset="-79"/>
                  </a:rPr>
                  <a:t> accordingly</a:t>
                </a:r>
                <a:endParaRPr lang="en-US" dirty="0">
                  <a:latin typeface="David" panose="020E0502060401010101" pitchFamily="34" charset="-79"/>
                  <a:cs typeface="David" panose="020E0502060401010101" pitchFamily="34" charset="-79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116363"/>
                <a:ext cx="1960757" cy="384914"/>
              </a:xfrm>
              <a:prstGeom prst="rect">
                <a:avLst/>
              </a:prstGeom>
              <a:blipFill>
                <a:blip r:embed="rId2"/>
                <a:stretch>
                  <a:fillRect l="-2484" t="-9524" b="-25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273734" y="2426377"/>
                <a:ext cx="18288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David" panose="020E0502060401010101" pitchFamily="34" charset="-79"/>
                    <a:cs typeface="David" panose="020E0502060401010101" pitchFamily="34" charset="-79"/>
                  </a:rPr>
                  <a:t>Get the correct answer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 smtClean="0">
                    <a:latin typeface="David" panose="020E0502060401010101" pitchFamily="34" charset="-79"/>
                    <a:cs typeface="David" panose="020E0502060401010101" pitchFamily="34" charset="-79"/>
                  </a:rPr>
                  <a:t>)</a:t>
                </a:r>
                <a:endParaRPr lang="en-US" dirty="0">
                  <a:latin typeface="David" panose="020E0502060401010101" pitchFamily="34" charset="-79"/>
                  <a:cs typeface="David" panose="020E0502060401010101" pitchFamily="34" charset="-79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3734" y="2426377"/>
                <a:ext cx="1828801" cy="646331"/>
              </a:xfrm>
              <a:prstGeom prst="rect">
                <a:avLst/>
              </a:prstGeom>
              <a:blipFill>
                <a:blip r:embed="rId3"/>
                <a:stretch>
                  <a:fillRect l="-2667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15299" y="2486940"/>
                <a:ext cx="121781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David" panose="020E0502060401010101" pitchFamily="34" charset="-79"/>
                    <a:cs typeface="David" panose="020E0502060401010101" pitchFamily="34" charset="-79"/>
                  </a:rPr>
                  <a:t>Get a task (input-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 smtClean="0">
                    <a:latin typeface="David" panose="020E0502060401010101" pitchFamily="34" charset="-79"/>
                    <a:cs typeface="David" panose="020E0502060401010101" pitchFamily="34" charset="-79"/>
                  </a:rPr>
                  <a:t>)</a:t>
                </a:r>
                <a:endParaRPr lang="en-US" dirty="0">
                  <a:latin typeface="David" panose="020E0502060401010101" pitchFamily="34" charset="-79"/>
                  <a:cs typeface="David" panose="020E0502060401010101" pitchFamily="34" charset="-79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99" y="2486940"/>
                <a:ext cx="1217815" cy="646331"/>
              </a:xfrm>
              <a:prstGeom prst="rect">
                <a:avLst/>
              </a:prstGeom>
              <a:blipFill>
                <a:blip r:embed="rId4"/>
                <a:stretch>
                  <a:fillRect l="-4000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679689" y="2397950"/>
                <a:ext cx="186039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David" panose="020E0502060401010101" pitchFamily="34" charset="-79"/>
                    <a:cs typeface="David" panose="020E0502060401010101" pitchFamily="34" charset="-79"/>
                  </a:rPr>
                  <a:t>Make a decision (output-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 smtClean="0">
                    <a:latin typeface="David" panose="020E0502060401010101" pitchFamily="34" charset="-79"/>
                    <a:cs typeface="David" panose="020E0502060401010101" pitchFamily="34" charset="-79"/>
                  </a:rPr>
                  <a:t>)</a:t>
                </a:r>
                <a:endParaRPr lang="en-US" dirty="0">
                  <a:latin typeface="David" panose="020E0502060401010101" pitchFamily="34" charset="-79"/>
                  <a:cs typeface="David" panose="020E0502060401010101" pitchFamily="34" charset="-79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689" y="2397950"/>
                <a:ext cx="1860396" cy="646331"/>
              </a:xfrm>
              <a:prstGeom prst="rect">
                <a:avLst/>
              </a:prstGeom>
              <a:blipFill>
                <a:blip r:embed="rId5"/>
                <a:stretch>
                  <a:fillRect l="-2951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388115" y="2410796"/>
                <a:ext cx="1269379" cy="938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David" panose="020E0502060401010101" pitchFamily="34" charset="-79"/>
                    <a:cs typeface="David" panose="020E0502060401010101" pitchFamily="34" charset="-79"/>
                  </a:rPr>
                  <a:t>Try to solve (apply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 smtClean="0">
                    <a:latin typeface="David" panose="020E0502060401010101" pitchFamily="34" charset="-79"/>
                    <a:cs typeface="David" panose="020E0502060401010101" pitchFamily="34" charset="-79"/>
                  </a:rPr>
                  <a:t>)</a:t>
                </a:r>
                <a:endParaRPr lang="en-US" dirty="0">
                  <a:latin typeface="David" panose="020E0502060401010101" pitchFamily="34" charset="-79"/>
                  <a:cs typeface="David" panose="020E0502060401010101" pitchFamily="34" charset="-79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115" y="2410796"/>
                <a:ext cx="1269379" cy="938911"/>
              </a:xfrm>
              <a:prstGeom prst="rect">
                <a:avLst/>
              </a:prstGeom>
              <a:blipFill>
                <a:blip r:embed="rId6"/>
                <a:stretch>
                  <a:fillRect l="-4327" t="-3247" b="-9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/>
          <p:cNvSpPr/>
          <p:nvPr/>
        </p:nvSpPr>
        <p:spPr>
          <a:xfrm>
            <a:off x="2299939" y="2637262"/>
            <a:ext cx="808464" cy="17284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4713247" y="2637262"/>
            <a:ext cx="808464" cy="17284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7384893" y="2669268"/>
            <a:ext cx="808464" cy="17284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0836184" y="2348441"/>
                <a:ext cx="112813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David" panose="020E0502060401010101" pitchFamily="34" charset="-79"/>
                    <a:cs typeface="David" panose="020E0502060401010101" pitchFamily="34" charset="-79"/>
                  </a:rPr>
                  <a:t>Evaluate the error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latin typeface="David" panose="020E0502060401010101" pitchFamily="34" charset="-79"/>
                    <a:cs typeface="David" panose="020E0502060401010101" pitchFamily="34" charset="-79"/>
                  </a:rPr>
                  <a:t>)</a:t>
                </a:r>
                <a:endParaRPr lang="en-US" dirty="0">
                  <a:latin typeface="David" panose="020E0502060401010101" pitchFamily="34" charset="-79"/>
                  <a:cs typeface="David" panose="020E0502060401010101" pitchFamily="34" charset="-79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6184" y="2348441"/>
                <a:ext cx="1128133" cy="923330"/>
              </a:xfrm>
              <a:prstGeom prst="rect">
                <a:avLst/>
              </a:prstGeom>
              <a:blipFill>
                <a:blip r:embed="rId7"/>
                <a:stretch>
                  <a:fillRect l="-4865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14"/>
          <p:cNvSpPr/>
          <p:nvPr/>
        </p:nvSpPr>
        <p:spPr>
          <a:xfrm>
            <a:off x="9959889" y="2686079"/>
            <a:ext cx="808464" cy="17284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11042" y="4480349"/>
                <a:ext cx="4705814" cy="135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)≈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)→</m:t>
                      </m:r>
                      <m:borderBox>
                        <m:borderBox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rderBox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borderBox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42" y="4480349"/>
                <a:ext cx="4705814" cy="13533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11246470" y="3270489"/>
            <a:ext cx="176561" cy="65903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Bent-Up Arrow 20"/>
          <p:cNvSpPr/>
          <p:nvPr/>
        </p:nvSpPr>
        <p:spPr>
          <a:xfrm flipH="1">
            <a:off x="3657137" y="3275343"/>
            <a:ext cx="7765895" cy="690986"/>
          </a:xfrm>
          <a:prstGeom prst="bent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17029" y="5831136"/>
                <a:ext cx="36938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David" panose="020E0502060401010101" pitchFamily="34" charset="-79"/>
                    <a:cs typeface="David" panose="020E0502060401010101" pitchFamily="34" charset="-79"/>
                  </a:rPr>
                  <a:t>Actually we are looking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David" panose="020E0502060401010101" pitchFamily="34" charset="-79"/>
                  <a:cs typeface="David" panose="020E0502060401010101" pitchFamily="34" charset="-79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029" y="5831136"/>
                <a:ext cx="3693840" cy="369332"/>
              </a:xfrm>
              <a:prstGeom prst="rect">
                <a:avLst/>
              </a:prstGeom>
              <a:blipFill>
                <a:blip r:embed="rId9"/>
                <a:stretch>
                  <a:fillRect l="-132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147215" y="4863435"/>
                <a:ext cx="4475356" cy="1337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𝑒𝑘𝑒𝑙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19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𝑚𝑚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𝑒𝑘𝑒𝑙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19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𝑚𝑚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215" y="4863435"/>
                <a:ext cx="4475356" cy="133703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1092820" y="1583473"/>
            <a:ext cx="9562170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David" panose="020E0502060401010101" pitchFamily="34" charset="-79"/>
                <a:cs typeface="David" panose="020E0502060401010101" pitchFamily="34" charset="-79"/>
              </a:rPr>
              <a:t>At the end of the training period, we will apply what we have learned and hope for the best </a:t>
            </a:r>
            <a:r>
              <a:rPr lang="en-US" dirty="0" smtClean="0">
                <a:latin typeface="David" panose="020E0502060401010101" pitchFamily="34" charset="-79"/>
                <a:cs typeface="David" panose="020E0502060401010101" pitchFamily="34" charset="-79"/>
                <a:sym typeface="Wingdings" panose="05000000000000000000" pitchFamily="2" charset="2"/>
              </a:rPr>
              <a:t>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132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7" grpId="1"/>
      <p:bldP spid="8" grpId="0"/>
      <p:bldP spid="9" grpId="0"/>
      <p:bldP spid="10" grpId="0" animBg="1"/>
      <p:bldP spid="11" grpId="0" animBg="1"/>
      <p:bldP spid="13" grpId="0" animBg="1"/>
      <p:bldP spid="14" grpId="0"/>
      <p:bldP spid="15" grpId="0" animBg="1"/>
      <p:bldP spid="19" grpId="0"/>
      <p:bldP spid="20" grpId="0" animBg="1"/>
      <p:bldP spid="21" grpId="0" animBg="1"/>
      <p:bldP spid="22" grpId="0"/>
      <p:bldP spid="23" grpId="0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current feeling with EEG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Get an EEG signal as an input.</a:t>
                </a:r>
              </a:p>
              <a:p>
                <a:r>
                  <a:rPr lang="en-US" dirty="0" smtClean="0"/>
                  <a:t>Estimate the probability of every feeling (apply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 smtClean="0"/>
                  <a:t>).</a:t>
                </a:r>
              </a:p>
              <a:p>
                <a:r>
                  <a:rPr lang="en-US" dirty="0" smtClean="0"/>
                  <a:t>Show the computer the correct answer (feeling).</a:t>
                </a:r>
              </a:p>
              <a:p>
                <a:r>
                  <a:rPr lang="en-US" dirty="0" smtClean="0"/>
                  <a:t>Fix the probability function through the weights using our loss function.</a:t>
                </a:r>
              </a:p>
              <a:p>
                <a:r>
                  <a:rPr lang="en-US" dirty="0" smtClean="0"/>
                  <a:t>Get a new signal with its’ label (adequate feeling) and repeat.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359" y="4950372"/>
            <a:ext cx="7399282" cy="161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7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decide?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30" b="3086"/>
          <a:stretch/>
        </p:blipFill>
        <p:spPr>
          <a:xfrm>
            <a:off x="1662797" y="1671593"/>
            <a:ext cx="4649514" cy="36333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5" b="3086"/>
          <a:stretch/>
        </p:blipFill>
        <p:spPr>
          <a:xfrm>
            <a:off x="6412599" y="1690688"/>
            <a:ext cx="4603341" cy="363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5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814341" y="2536586"/>
            <a:ext cx="7186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David" panose="020E0502060401010101" pitchFamily="34" charset="-79"/>
                <a:cs typeface="David" panose="020E0502060401010101" pitchFamily="34" charset="-79"/>
              </a:rPr>
              <a:t>The idea of loss is saying “bad computer” when it is wrong. The loss is lower for “more correct” prediction and higher for “less correct”.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070" y="128090"/>
            <a:ext cx="3174380" cy="24084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25" y="69261"/>
            <a:ext cx="2556386" cy="1917290"/>
          </a:xfrm>
          <a:prstGeom prst="rect">
            <a:avLst/>
          </a:prstGeom>
        </p:spPr>
      </p:pic>
      <p:pic>
        <p:nvPicPr>
          <p:cNvPr id="8" name="Content Placeholder 3"/>
          <p:cNvPicPr>
            <a:picLocks noChangeAspect="1"/>
          </p:cNvPicPr>
          <p:nvPr/>
        </p:nvPicPr>
        <p:blipFill rotWithShape="1">
          <a:blip r:embed="rId4"/>
          <a:srcRect t="11340" r="80440"/>
          <a:stretch/>
        </p:blipFill>
        <p:spPr>
          <a:xfrm>
            <a:off x="716623" y="1828800"/>
            <a:ext cx="1803760" cy="3857894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4"/>
          <a:srcRect l="19687" t="43465" r="39105" b="30640"/>
          <a:stretch/>
        </p:blipFill>
        <p:spPr>
          <a:xfrm>
            <a:off x="2583644" y="3245996"/>
            <a:ext cx="3800137" cy="1126777"/>
          </a:xfrm>
          <a:prstGeom prst="rect">
            <a:avLst/>
          </a:prstGeom>
        </p:spPr>
      </p:pic>
      <p:pic>
        <p:nvPicPr>
          <p:cNvPr id="10" name="Content Placeholder 3"/>
          <p:cNvPicPr>
            <a:picLocks noChangeAspect="1"/>
          </p:cNvPicPr>
          <p:nvPr/>
        </p:nvPicPr>
        <p:blipFill rotWithShape="1">
          <a:blip r:embed="rId4"/>
          <a:srcRect l="61143" t="43193" r="15818" b="34437"/>
          <a:stretch/>
        </p:blipFill>
        <p:spPr>
          <a:xfrm>
            <a:off x="6407822" y="3238090"/>
            <a:ext cx="2124721" cy="973395"/>
          </a:xfrm>
          <a:prstGeom prst="rect">
            <a:avLst/>
          </a:prstGeom>
        </p:spPr>
      </p:pic>
      <p:pic>
        <p:nvPicPr>
          <p:cNvPr id="11" name="Content Placeholder 3"/>
          <p:cNvPicPr>
            <a:picLocks noChangeAspect="1"/>
          </p:cNvPicPr>
          <p:nvPr/>
        </p:nvPicPr>
        <p:blipFill rotWithShape="1">
          <a:blip r:embed="rId4"/>
          <a:srcRect l="84493" t="45499" r="4888" b="34301"/>
          <a:stretch/>
        </p:blipFill>
        <p:spPr>
          <a:xfrm>
            <a:off x="8532543" y="3387665"/>
            <a:ext cx="979294" cy="879004"/>
          </a:xfrm>
          <a:prstGeom prst="rect">
            <a:avLst/>
          </a:prstGeom>
        </p:spPr>
      </p:pic>
      <p:pic>
        <p:nvPicPr>
          <p:cNvPr id="12" name="Content Placeholder 3"/>
          <p:cNvPicPr>
            <a:picLocks noChangeAspect="1"/>
          </p:cNvPicPr>
          <p:nvPr/>
        </p:nvPicPr>
        <p:blipFill rotWithShape="1">
          <a:blip r:embed="rId4"/>
          <a:srcRect l="39573" t="4067" r="40851" b="73124"/>
          <a:stretch/>
        </p:blipFill>
        <p:spPr>
          <a:xfrm>
            <a:off x="4864151" y="971712"/>
            <a:ext cx="1805202" cy="992483"/>
          </a:xfrm>
          <a:prstGeom prst="rect">
            <a:avLst/>
          </a:prstGeom>
        </p:spPr>
      </p:pic>
      <p:pic>
        <p:nvPicPr>
          <p:cNvPr id="13" name="Content Placeholder 3"/>
          <p:cNvPicPr>
            <a:picLocks noChangeAspect="1"/>
          </p:cNvPicPr>
          <p:nvPr/>
        </p:nvPicPr>
        <p:blipFill rotWithShape="1">
          <a:blip r:embed="rId4"/>
          <a:srcRect l="26149" t="26247" r="22544" b="61822"/>
          <a:stretch/>
        </p:blipFill>
        <p:spPr>
          <a:xfrm>
            <a:off x="3685141" y="1880955"/>
            <a:ext cx="4731282" cy="519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576858" y="4452936"/>
                <a:ext cx="7542875" cy="1647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𝑠h𝑒𝑘𝑒𝑙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.5[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19[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𝑚𝑚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4.5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+19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=5[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𝑠h𝑒𝑘𝑒𝑙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.5[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19[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𝑚𝑚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=5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858" y="4452936"/>
                <a:ext cx="7542875" cy="16471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788596" y="6169531"/>
                <a:ext cx="54901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B050"/>
                    </a:solidFill>
                    <a:latin typeface="David" panose="020E0502060401010101" pitchFamily="34" charset="-79"/>
                    <a:cs typeface="David" panose="020E0502060401010101" pitchFamily="34" charset="-79"/>
                  </a:rPr>
                  <a:t>Our aim is to LEARN correctly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1" dirty="0" smtClean="0">
                    <a:solidFill>
                      <a:srgbClr val="00B050"/>
                    </a:solidFill>
                    <a:latin typeface="David" panose="020E0502060401010101" pitchFamily="34" charset="-79"/>
                    <a:cs typeface="David" panose="020E0502060401010101" pitchFamily="34" charset="-79"/>
                  </a:rPr>
                  <a:t> i.e. the set of parameters that minimizes the loss</a:t>
                </a:r>
                <a:endParaRPr lang="en-US" sz="2000" b="1" dirty="0">
                  <a:solidFill>
                    <a:srgbClr val="00B050"/>
                  </a:solidFill>
                  <a:latin typeface="David" panose="020E0502060401010101" pitchFamily="34" charset="-79"/>
                  <a:cs typeface="David" panose="020E0502060401010101" pitchFamily="34" charset="-79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596" y="6169531"/>
                <a:ext cx="5490158" cy="707886"/>
              </a:xfrm>
              <a:prstGeom prst="rect">
                <a:avLst/>
              </a:prstGeom>
              <a:blipFill>
                <a:blip r:embed="rId6"/>
                <a:stretch>
                  <a:fillRect l="-1110" t="-4310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53374" y="2005416"/>
            <a:ext cx="732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David" panose="020E0502060401010101" pitchFamily="34" charset="-79"/>
                <a:cs typeface="David" panose="020E0502060401010101" pitchFamily="34" charset="-79"/>
              </a:rPr>
              <a:t>W</a:t>
            </a:r>
            <a:r>
              <a:rPr lang="en-US" sz="1200" dirty="0" smtClean="0">
                <a:latin typeface="David" panose="020E0502060401010101" pitchFamily="34" charset="-79"/>
                <a:cs typeface="David" panose="020E0502060401010101" pitchFamily="34" charset="-79"/>
              </a:rPr>
              <a:t>eight</a:t>
            </a:r>
            <a:endParaRPr lang="en-US" sz="12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5878" y="2804245"/>
            <a:ext cx="827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David" panose="020E0502060401010101" pitchFamily="34" charset="-79"/>
                <a:cs typeface="David" panose="020E0502060401010101" pitchFamily="34" charset="-79"/>
              </a:rPr>
              <a:t>D</a:t>
            </a:r>
            <a:r>
              <a:rPr lang="en-US" sz="1200" dirty="0" smtClean="0">
                <a:latin typeface="David" panose="020E0502060401010101" pitchFamily="34" charset="-79"/>
                <a:cs typeface="David" panose="020E0502060401010101" pitchFamily="34" charset="-79"/>
              </a:rPr>
              <a:t>iameter</a:t>
            </a:r>
            <a:endParaRPr lang="en-US" sz="12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9469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Calculus as learning factor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783139"/>
            <a:ext cx="8036312" cy="4469764"/>
          </a:xfrm>
        </p:spPr>
      </p:pic>
    </p:spTree>
    <p:extLst>
      <p:ext uri="{BB962C8B-B14F-4D97-AF65-F5344CB8AC3E}">
        <p14:creationId xmlns:p14="http://schemas.microsoft.com/office/powerpoint/2010/main" val="159511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867" y="3122233"/>
            <a:ext cx="6858000" cy="3429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521" y="1301812"/>
            <a:ext cx="2738692" cy="176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4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Visualize learning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491" y="2165330"/>
            <a:ext cx="5715000" cy="38100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29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1355</TotalTime>
  <Words>534</Words>
  <Application>Microsoft Office PowerPoint</Application>
  <PresentationFormat>Widescreen</PresentationFormat>
  <Paragraphs>48</Paragraphs>
  <Slides>24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Arsenal</vt:lpstr>
      <vt:lpstr>Calibri</vt:lpstr>
      <vt:lpstr>Calibri Light</vt:lpstr>
      <vt:lpstr>Cambria Math</vt:lpstr>
      <vt:lpstr>David</vt:lpstr>
      <vt:lpstr>Wingdings</vt:lpstr>
      <vt:lpstr>Office Theme</vt:lpstr>
      <vt:lpstr>Introduction to Machine Learning and Artificial Intelligence</vt:lpstr>
      <vt:lpstr>What is learning?</vt:lpstr>
      <vt:lpstr>How do we learn?</vt:lpstr>
      <vt:lpstr>Estimating current feeling with EEG</vt:lpstr>
      <vt:lpstr>How do we decide?</vt:lpstr>
      <vt:lpstr>PowerPoint Presentation</vt:lpstr>
      <vt:lpstr>Calculus as learning factor</vt:lpstr>
      <vt:lpstr>Gradient descent</vt:lpstr>
      <vt:lpstr>Visualize learning</vt:lpstr>
      <vt:lpstr>Why not stop here?</vt:lpstr>
      <vt:lpstr>Mimicking our brain </vt:lpstr>
      <vt:lpstr>From feature engineering to representation learning</vt:lpstr>
      <vt:lpstr>PowerPoint Presentation</vt:lpstr>
      <vt:lpstr>Hands on with Python</vt:lpstr>
      <vt:lpstr>Results for NN</vt:lpstr>
      <vt:lpstr>PowerPoint Presentation</vt:lpstr>
      <vt:lpstr>PowerPoint Presentation</vt:lpstr>
      <vt:lpstr>PowerPoint Presentation</vt:lpstr>
      <vt:lpstr>Why we should not throw away engineering</vt:lpstr>
      <vt:lpstr>PowerPoint Presentation</vt:lpstr>
      <vt:lpstr>Beyond Classification</vt:lpstr>
      <vt:lpstr>Beyond Classification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Moran Davoodi</dc:creator>
  <cp:lastModifiedBy>Moran Davoodi</cp:lastModifiedBy>
  <cp:revision>55</cp:revision>
  <dcterms:created xsi:type="dcterms:W3CDTF">2021-08-18T08:39:03Z</dcterms:created>
  <dcterms:modified xsi:type="dcterms:W3CDTF">2021-08-24T17:26:46Z</dcterms:modified>
</cp:coreProperties>
</file>